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x="7102475" cy="938847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957">
          <p15:clr>
            <a:srgbClr val="000000"/>
          </p15:clr>
        </p15:guide>
        <p15:guide id="2" pos="2237">
          <p15:clr>
            <a:srgbClr val="000000"/>
          </p15:clr>
        </p15:guide>
      </p15:notesGuideLst>
    </p:ext>
    <p:ext uri="GoogleSlidesCustomDataVersion2">
      <go:slidesCustomData xmlns:go="http://customooxmlschemas.google.com/" r:id="rId33" roundtripDataSignature="AMtx7mi77bMTCwXYPzR8RZEiG+Y0UayP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57" orient="horz"/>
        <p:guide pos="2237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3092" y="0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-4VIzuXszAhBRyokkVDLchymIyQRn8c9323dEdJScbY/edit?usp=sharing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" name="Google Shape;23;p1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Presenter Notes GoogleDoc: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https://docs.google.com/document/d/1-4VIzuXszAhBRyokkVDLchymIyQRn8c9323dEdJScbY/edit?usp=sharing</a:t>
            </a: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[SLIDE]</a:t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" name="Google Shape;24;p1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1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11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2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12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3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13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4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14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5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15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16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0" name="Google Shape;170;p16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7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17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8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18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9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2" name="Google Shape;202;p19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b70fc135ad_1_76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3b70fc135ad_1_76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g3b70fc135ad_1_76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" name="Google Shape;36;p2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" name="Google Shape;37;p2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21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21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2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22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23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41" name="Google Shape;241;p23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24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0" name="Google Shape;250;p24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7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27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b70fc135ad_1_2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3b70fc135ad_1_2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g3b70fc135ad_1_2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b70fc135ad_1_44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3b70fc135ad_1_44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g3b70fc135ad_1_44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b8359e962a_0_0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3b8359e962a_0_0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[SLIDE]</a:t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g3b8359e962a_0_0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" name="Google Shape;46;p3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/>
          </a:p>
        </p:txBody>
      </p:sp>
      <p:sp>
        <p:nvSpPr>
          <p:cNvPr id="47" name="Google Shape;47;p3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4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" name="Google Shape;57;p4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5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p5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7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" name="Google Shape;75;p7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8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8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:notes"/>
          <p:cNvSpPr/>
          <p:nvPr>
            <p:ph idx="2" type="sldImg"/>
          </p:nvPr>
        </p:nvSpPr>
        <p:spPr>
          <a:xfrm>
            <a:off x="1204913" y="704850"/>
            <a:ext cx="46926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9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p9:notes"/>
          <p:cNvSpPr txBox="1"/>
          <p:nvPr>
            <p:ph idx="12" type="sldNum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:notes"/>
          <p:cNvSpPr/>
          <p:nvPr>
            <p:ph idx="2" type="sldImg"/>
          </p:nvPr>
        </p:nvSpPr>
        <p:spPr>
          <a:xfrm>
            <a:off x="1204913" y="704850"/>
            <a:ext cx="46926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10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10:notes"/>
          <p:cNvSpPr txBox="1"/>
          <p:nvPr>
            <p:ph idx="12" type="sldNum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�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�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�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5" Type="http://schemas.openxmlformats.org/officeDocument/2006/relationships/image" Target="../media/image4.png"/><Relationship Id="rId6" Type="http://schemas.openxmlformats.org/officeDocument/2006/relationships/image" Target="../media/image17.jp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21.jpg"/><Relationship Id="rId6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16.jpg"/><Relationship Id="rId5" Type="http://schemas.openxmlformats.org/officeDocument/2006/relationships/image" Target="../media/image32.png"/><Relationship Id="rId6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5" Type="http://schemas.openxmlformats.org/officeDocument/2006/relationships/image" Target="../media/image4.png"/><Relationship Id="rId6" Type="http://schemas.openxmlformats.org/officeDocument/2006/relationships/image" Target="../media/image17.jpg"/><Relationship Id="rId7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hyperlink" Target="https://www.govtrack.us/congress/members/NC" TargetMode="External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hyperlink" Target="http://www.ncleg.net/" TargetMode="External"/><Relationship Id="rId5" Type="http://schemas.openxmlformats.org/officeDocument/2006/relationships/image" Target="../media/image5.jpg"/><Relationship Id="rId6" Type="http://schemas.openxmlformats.org/officeDocument/2006/relationships/hyperlink" Target="http://www.ncsbe.gov/ncsbe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creepyed - Creative Commons Attribution-NonCommercial-ShareAlike License  https://www.flickr.com/photos/32842313@N00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1" title="Interfaith Heart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4075" y="1520425"/>
            <a:ext cx="5015851" cy="374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" title="Screenshot 2026-01-09 at 12.53.45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2181" y="5703527"/>
            <a:ext cx="4653232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" title="Copy of NCCC Logo.jpe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5489708"/>
            <a:ext cx="4571999" cy="143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" title="Screenshot 2026-01-13 at 5.19.25 PM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400" y="171450"/>
            <a:ext cx="8839198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NC General Assembly Two Year Cycle</a:t>
            </a:r>
            <a:endParaRPr/>
          </a:p>
        </p:txBody>
      </p:sp>
      <p:sp>
        <p:nvSpPr>
          <p:cNvPr id="120" name="Google Shape;120;p11"/>
          <p:cNvSpPr txBox="1"/>
          <p:nvPr>
            <p:ph idx="1" type="subTitle"/>
          </p:nvPr>
        </p:nvSpPr>
        <p:spPr>
          <a:xfrm>
            <a:off x="0" y="2397900"/>
            <a:ext cx="91440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January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    </a:t>
            </a:r>
            <a:r>
              <a:rPr lang="en-US" sz="31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Feb - April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    </a:t>
            </a:r>
            <a:r>
              <a:rPr lang="en-US" sz="3100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May		    </a:t>
            </a:r>
            <a:r>
              <a:rPr lang="en-US" sz="3100">
                <a:solidFill>
                  <a:srgbClr val="FFD966"/>
                </a:solidFill>
                <a:latin typeface="Impact"/>
                <a:ea typeface="Impact"/>
                <a:cs typeface="Impact"/>
                <a:sym typeface="Impact"/>
              </a:rPr>
              <a:t>June - Aug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Convene			 Bill Filing			Crossover	      Debate &amp; Votes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Deadlines			 Deadline		        Adjourn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1"/>
          <p:cNvSpPr/>
          <p:nvPr/>
        </p:nvSpPr>
        <p:spPr>
          <a:xfrm>
            <a:off x="399100" y="3284400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1"/>
          <p:cNvSpPr/>
          <p:nvPr/>
        </p:nvSpPr>
        <p:spPr>
          <a:xfrm>
            <a:off x="2755125" y="3284400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1"/>
          <p:cNvSpPr/>
          <p:nvPr/>
        </p:nvSpPr>
        <p:spPr>
          <a:xfrm>
            <a:off x="4959625" y="3284400"/>
            <a:ext cx="1590575" cy="289200"/>
          </a:xfrm>
          <a:prstGeom prst="flowChartDecision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1"/>
          <p:cNvSpPr/>
          <p:nvPr/>
        </p:nvSpPr>
        <p:spPr>
          <a:xfrm>
            <a:off x="7164125" y="3284400"/>
            <a:ext cx="1590575" cy="289200"/>
          </a:xfrm>
          <a:prstGeom prst="flowChartDecision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How Does A Bill Become Law?</a:t>
            </a:r>
            <a:endParaRPr/>
          </a:p>
        </p:txBody>
      </p:sp>
      <p:sp>
        <p:nvSpPr>
          <p:cNvPr id="131" name="Google Shape;131;p12"/>
          <p:cNvSpPr txBox="1"/>
          <p:nvPr>
            <p:ph idx="1" type="subTitle"/>
          </p:nvPr>
        </p:nvSpPr>
        <p:spPr>
          <a:xfrm>
            <a:off x="101550" y="2045025"/>
            <a:ext cx="9042300" cy="4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1st Reading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Committee 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    </a:t>
            </a:r>
            <a:r>
              <a:rPr lang="en-US" sz="3100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2nd Reading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rgbClr val="FFD966"/>
                </a:solidFill>
                <a:latin typeface="Impact"/>
                <a:ea typeface="Impact"/>
                <a:cs typeface="Impact"/>
                <a:sym typeface="Impact"/>
              </a:rPr>
              <a:t>3rd Reading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Introduced			Debate		 Full Chamber 	 Full Chamber</a:t>
            </a:r>
            <a:endParaRPr sz="2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Referred to	   Public Testimony	     Debate				Debate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Committee		Amendments		 Amendments       Amendments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  Vote				  Vote				  Vote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2"/>
          <p:cNvSpPr/>
          <p:nvPr/>
        </p:nvSpPr>
        <p:spPr>
          <a:xfrm>
            <a:off x="351150" y="2912575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2"/>
          <p:cNvSpPr/>
          <p:nvPr/>
        </p:nvSpPr>
        <p:spPr>
          <a:xfrm>
            <a:off x="2503650" y="2912575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"/>
          <p:cNvSpPr/>
          <p:nvPr/>
        </p:nvSpPr>
        <p:spPr>
          <a:xfrm>
            <a:off x="4817738" y="2912575"/>
            <a:ext cx="1590575" cy="289200"/>
          </a:xfrm>
          <a:prstGeom prst="flowChartDecision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"/>
          <p:cNvSpPr/>
          <p:nvPr/>
        </p:nvSpPr>
        <p:spPr>
          <a:xfrm>
            <a:off x="7131825" y="2912575"/>
            <a:ext cx="1590575" cy="289200"/>
          </a:xfrm>
          <a:prstGeom prst="flowChartDecision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3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Government &amp; Heritage Library, State Library of NC - Creative Commons Attribution License  https://www.flickr.com/photos/14247749@N00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3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4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US Department of Labor - Creative Commons Attribution License  https://www.flickr.com/photos/52862363@N07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4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4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How Does A Bill Become Law?</a:t>
            </a:r>
            <a:endParaRPr/>
          </a:p>
        </p:txBody>
      </p:sp>
      <p:sp>
        <p:nvSpPr>
          <p:cNvPr id="162" name="Google Shape;162;p15"/>
          <p:cNvSpPr txBox="1"/>
          <p:nvPr>
            <p:ph idx="1" type="subTitle"/>
          </p:nvPr>
        </p:nvSpPr>
        <p:spPr>
          <a:xfrm>
            <a:off x="101550" y="2045025"/>
            <a:ext cx="9042300" cy="4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1st Reading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Committee 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    </a:t>
            </a:r>
            <a:r>
              <a:rPr lang="en-US" sz="3100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2nd Reading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rgbClr val="FFD966"/>
                </a:solidFill>
                <a:latin typeface="Impact"/>
                <a:ea typeface="Impact"/>
                <a:cs typeface="Impact"/>
                <a:sym typeface="Impact"/>
              </a:rPr>
              <a:t>3rd Reading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Introduced			Debate		 Full Chamber 	 Full Chamber</a:t>
            </a:r>
            <a:endParaRPr sz="2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Referred to	   Public Testimony	     Debate				Debate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Committee		Amendments		 Amendments       Amendments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  Vote				  Vote				  Vote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5"/>
          <p:cNvSpPr/>
          <p:nvPr/>
        </p:nvSpPr>
        <p:spPr>
          <a:xfrm>
            <a:off x="351150" y="2912575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5"/>
          <p:cNvSpPr/>
          <p:nvPr/>
        </p:nvSpPr>
        <p:spPr>
          <a:xfrm>
            <a:off x="2503650" y="2912575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4817738" y="2912575"/>
            <a:ext cx="1590575" cy="289200"/>
          </a:xfrm>
          <a:prstGeom prst="flowChartDecision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7131825" y="2912575"/>
            <a:ext cx="1590575" cy="289200"/>
          </a:xfrm>
          <a:prstGeom prst="flowChartDecision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6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Marc Tomik - Creative Commons Attribution-NonCommercial-ShareAlike License  https://www.flickr.com/photos/46074127@N02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6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How Does A Bill Become Law?</a:t>
            </a:r>
            <a:endParaRPr/>
          </a:p>
        </p:txBody>
      </p:sp>
      <p:sp>
        <p:nvSpPr>
          <p:cNvPr id="183" name="Google Shape;183;p17"/>
          <p:cNvSpPr txBox="1"/>
          <p:nvPr>
            <p:ph idx="1" type="subTitle"/>
          </p:nvPr>
        </p:nvSpPr>
        <p:spPr>
          <a:xfrm>
            <a:off x="101550" y="2045025"/>
            <a:ext cx="9042300" cy="4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1st Reading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Committee 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    </a:t>
            </a:r>
            <a:r>
              <a:rPr lang="en-US" sz="3100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2nd Reading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rgbClr val="FFD966"/>
                </a:solidFill>
                <a:latin typeface="Impact"/>
                <a:ea typeface="Impact"/>
                <a:cs typeface="Impact"/>
                <a:sym typeface="Impact"/>
              </a:rPr>
              <a:t>3rd Reading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Introduced			Debate		 Full Chamber 	 Full Chamber</a:t>
            </a:r>
            <a:endParaRPr sz="2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Referred to	   Public Testimony	     Debate				Debate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Committee		Amendments		 Amendments       Amendments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  Vote				  Vote				  Vote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351150" y="2912575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2503650" y="2912575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7"/>
          <p:cNvSpPr/>
          <p:nvPr/>
        </p:nvSpPr>
        <p:spPr>
          <a:xfrm>
            <a:off x="4817738" y="2912575"/>
            <a:ext cx="1590575" cy="289200"/>
          </a:xfrm>
          <a:prstGeom prst="flowChartDecision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7131825" y="2912575"/>
            <a:ext cx="1590575" cy="289200"/>
          </a:xfrm>
          <a:prstGeom prst="flowChartDecision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Long Session</a:t>
            </a:r>
            <a:endParaRPr/>
          </a:p>
        </p:txBody>
      </p:sp>
      <p:sp>
        <p:nvSpPr>
          <p:cNvPr id="194" name="Google Shape;194;p18"/>
          <p:cNvSpPr txBox="1"/>
          <p:nvPr>
            <p:ph idx="1" type="subTitle"/>
          </p:nvPr>
        </p:nvSpPr>
        <p:spPr>
          <a:xfrm>
            <a:off x="0" y="2397900"/>
            <a:ext cx="91440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January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    </a:t>
            </a:r>
            <a:r>
              <a:rPr lang="en-US" sz="31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Feb - April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    </a:t>
            </a:r>
            <a:r>
              <a:rPr lang="en-US" sz="3100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May		    </a:t>
            </a:r>
            <a:r>
              <a:rPr lang="en-US" sz="3100">
                <a:solidFill>
                  <a:srgbClr val="FFD966"/>
                </a:solidFill>
                <a:latin typeface="Impact"/>
                <a:ea typeface="Impact"/>
                <a:cs typeface="Impact"/>
                <a:sym typeface="Impact"/>
              </a:rPr>
              <a:t>June - Aug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Convene			 Bill Filing			Crossover	      Debate &amp; Votes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Deadlines			 Deadline		        Adjourn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8"/>
          <p:cNvSpPr/>
          <p:nvPr/>
        </p:nvSpPr>
        <p:spPr>
          <a:xfrm>
            <a:off x="399100" y="3284400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8"/>
          <p:cNvSpPr/>
          <p:nvPr/>
        </p:nvSpPr>
        <p:spPr>
          <a:xfrm>
            <a:off x="2755125" y="3284400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8"/>
          <p:cNvSpPr/>
          <p:nvPr/>
        </p:nvSpPr>
        <p:spPr>
          <a:xfrm>
            <a:off x="4959625" y="3284400"/>
            <a:ext cx="1590575" cy="289200"/>
          </a:xfrm>
          <a:prstGeom prst="flowChartDecision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8"/>
          <p:cNvSpPr/>
          <p:nvPr/>
        </p:nvSpPr>
        <p:spPr>
          <a:xfrm>
            <a:off x="7164125" y="3284400"/>
            <a:ext cx="1590575" cy="289200"/>
          </a:xfrm>
          <a:prstGeom prst="flowChartDecision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What Goes On Between Sessions?</a:t>
            </a:r>
            <a:endParaRPr/>
          </a:p>
        </p:txBody>
      </p:sp>
      <p:sp>
        <p:nvSpPr>
          <p:cNvPr id="205" name="Google Shape;205;p19"/>
          <p:cNvSpPr txBox="1"/>
          <p:nvPr>
            <p:ph idx="1" type="subTitle"/>
          </p:nvPr>
        </p:nvSpPr>
        <p:spPr>
          <a:xfrm>
            <a:off x="0" y="2397900"/>
            <a:ext cx="91440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District Work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    	</a:t>
            </a:r>
            <a:r>
              <a:rPr lang="en-US" sz="31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Committee Mtgs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    </a:t>
            </a:r>
            <a:r>
              <a:rPr lang="en-US" sz="3100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Elections		    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Constituent Mtgs			   Standing			NCGA every 2 yr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Return to Work			    Ad Hoc					Governor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	   Research				every 4 yr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634400" y="3284400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9"/>
          <p:cNvSpPr/>
          <p:nvPr/>
        </p:nvSpPr>
        <p:spPr>
          <a:xfrm>
            <a:off x="3776713" y="3284400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9"/>
          <p:cNvSpPr/>
          <p:nvPr/>
        </p:nvSpPr>
        <p:spPr>
          <a:xfrm>
            <a:off x="6766650" y="3284400"/>
            <a:ext cx="1590575" cy="289200"/>
          </a:xfrm>
          <a:prstGeom prst="flowChartDecision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b70fc135ad_1_76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NC General Assembly Two Year Cycle</a:t>
            </a:r>
            <a:endParaRPr/>
          </a:p>
        </p:txBody>
      </p:sp>
      <p:sp>
        <p:nvSpPr>
          <p:cNvPr id="215" name="Google Shape;215;g3b70fc135ad_1_76"/>
          <p:cNvSpPr txBox="1"/>
          <p:nvPr>
            <p:ph idx="1" type="subTitle"/>
          </p:nvPr>
        </p:nvSpPr>
        <p:spPr>
          <a:xfrm>
            <a:off x="101550" y="2045025"/>
            <a:ext cx="9042300" cy="4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Long Session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Recess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Short Session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  </a:t>
            </a:r>
            <a:r>
              <a:rPr lang="en-US" sz="3100">
                <a:solidFill>
                  <a:srgbClr val="FFD966"/>
                </a:solidFill>
                <a:latin typeface="Impact"/>
                <a:ea typeface="Impact"/>
                <a:cs typeface="Impact"/>
                <a:sym typeface="Impact"/>
              </a:rPr>
              <a:t>Recess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January-August	    August-May	        May-July		    July-January</a:t>
            </a:r>
            <a:endParaRPr sz="2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Odd Year (2025)	    (2025-2026)	 Even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Year (2026)    (2026-2027)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Substantive Bills	     Committee	        Unfinished Bills		Committee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Budget			    Work			    Budget			    Work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b70fc135ad_1_76"/>
          <p:cNvSpPr/>
          <p:nvPr/>
        </p:nvSpPr>
        <p:spPr>
          <a:xfrm>
            <a:off x="351150" y="2912575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b70fc135ad_1_76"/>
          <p:cNvSpPr/>
          <p:nvPr/>
        </p:nvSpPr>
        <p:spPr>
          <a:xfrm>
            <a:off x="2755125" y="2912575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b70fc135ad_1_76"/>
          <p:cNvSpPr/>
          <p:nvPr/>
        </p:nvSpPr>
        <p:spPr>
          <a:xfrm>
            <a:off x="5103500" y="2912575"/>
            <a:ext cx="1590575" cy="289200"/>
          </a:xfrm>
          <a:prstGeom prst="flowChartDecision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3b70fc135ad_1_76"/>
          <p:cNvSpPr/>
          <p:nvPr/>
        </p:nvSpPr>
        <p:spPr>
          <a:xfrm>
            <a:off x="7451875" y="2912575"/>
            <a:ext cx="1590575" cy="289200"/>
          </a:xfrm>
          <a:prstGeom prst="flowChartDecision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Timothy Wildey - Creative Commons Attribution-NonCommercial License  https://www.flickr.com/photos/36662615@N05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Short Session</a:t>
            </a:r>
            <a:endParaRPr/>
          </a:p>
        </p:txBody>
      </p:sp>
      <p:sp>
        <p:nvSpPr>
          <p:cNvPr id="226" name="Google Shape;226;p21"/>
          <p:cNvSpPr txBox="1"/>
          <p:nvPr>
            <p:ph idx="1" type="subTitle"/>
          </p:nvPr>
        </p:nvSpPr>
        <p:spPr>
          <a:xfrm>
            <a:off x="0" y="2397900"/>
            <a:ext cx="89409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9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May</a:t>
            </a:r>
            <a:r>
              <a:rPr lang="en-US" sz="3900">
                <a:latin typeface="Impact"/>
                <a:ea typeface="Impact"/>
                <a:cs typeface="Impact"/>
                <a:sym typeface="Impact"/>
              </a:rPr>
              <a:t>	    					</a:t>
            </a:r>
            <a:r>
              <a:rPr lang="en-US" sz="39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June - July	</a:t>
            </a:r>
            <a:endParaRPr sz="39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457200" lvl="0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latin typeface="Impact"/>
              <a:ea typeface="Impact"/>
              <a:cs typeface="Impact"/>
              <a:sym typeface="Impact"/>
            </a:endParaRPr>
          </a:p>
          <a:p>
            <a:pPr indent="457200" lvl="0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latin typeface="Impact"/>
              <a:ea typeface="Impact"/>
              <a:cs typeface="Impact"/>
              <a:sym typeface="Impact"/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Convene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   						 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Budget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								Fiscal Year Starts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									 July 1st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FFD966"/>
                </a:solidFill>
                <a:latin typeface="Impact"/>
                <a:ea typeface="Impact"/>
                <a:cs typeface="Impact"/>
                <a:sym typeface="Impact"/>
              </a:rPr>
              <a:t>					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1"/>
          <p:cNvSpPr/>
          <p:nvPr/>
        </p:nvSpPr>
        <p:spPr>
          <a:xfrm>
            <a:off x="1528000" y="3700750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1"/>
          <p:cNvSpPr/>
          <p:nvPr/>
        </p:nvSpPr>
        <p:spPr>
          <a:xfrm>
            <a:off x="5323350" y="3700750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swanky - Creative Commons Attribution-NonCommercial-ShareAlike License  https://www.flickr.com/photos/88607481@N00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22" title="Screenshot 2026-01-13 at 5.19.25 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8839198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 title="Screenshot 2026-01-13 at 5.18.22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5838" y="986000"/>
            <a:ext cx="7263775" cy="60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3200" y="152650"/>
            <a:ext cx="3617592" cy="20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9013" y="2397074"/>
            <a:ext cx="5285963" cy="431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06224"/>
            <a:ext cx="2583050" cy="172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0950" y="305299"/>
            <a:ext cx="2583051" cy="172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Ken Whytock - Creative Commons Attribution-NonCommercial License  https://www.flickr.com/photos/7815007@N07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4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2062" y="673850"/>
            <a:ext cx="9228125" cy="519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Making the “Ask”</a:t>
            </a:r>
            <a:endParaRPr/>
          </a:p>
        </p:txBody>
      </p:sp>
      <p:sp>
        <p:nvSpPr>
          <p:cNvPr id="263" name="Google Shape;263;p2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64" name="Google Shape;264;p27" title="I Pray. I Vote. 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5" y="0"/>
            <a:ext cx="9144000" cy="623569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 txBox="1"/>
          <p:nvPr/>
        </p:nvSpPr>
        <p:spPr>
          <a:xfrm>
            <a:off x="-8425" y="6027425"/>
            <a:ext cx="9160800" cy="1015800"/>
          </a:xfrm>
          <a:prstGeom prst="rect">
            <a:avLst/>
          </a:prstGeom>
          <a:solidFill>
            <a:srgbClr val="0C0C0C">
              <a:alpha val="6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VOICE MATTERS!</a:t>
            </a:r>
            <a:endParaRPr b="1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3b70fc135ad_1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-321468"/>
            <a:ext cx="4572001" cy="257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3b70fc135ad_1_2" title="ERUUF solar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545599"/>
            <a:ext cx="4572002" cy="286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3b70fc135ad_1_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265404"/>
            <a:ext cx="4572000" cy="462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b70fc135ad_1_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265400"/>
            <a:ext cx="4572000" cy="6095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b70fc135ad_1_44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81" name="Google Shape;281;g3b70fc135ad_1_4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82" name="Google Shape;282;g3b70fc135ad_1_44" title="Screenshot 2026-01-13 at 5.37.43 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4698" y="-2000"/>
            <a:ext cx="91986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b8359e962a_0_0"/>
          <p:cNvSpPr txBox="1"/>
          <p:nvPr/>
        </p:nvSpPr>
        <p:spPr>
          <a:xfrm>
            <a:off x="274320" y="6652260"/>
            <a:ext cx="868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creepyed - Creative Commons Attribution-NonCommercial-ShareAlike License  https://www.flickr.com/photos/32842313@N00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3b8359e962a_0_0"/>
          <p:cNvSpPr txBox="1"/>
          <p:nvPr/>
        </p:nvSpPr>
        <p:spPr>
          <a:xfrm>
            <a:off x="7589520" y="6652260"/>
            <a:ext cx="281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g3b8359e962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b8359e962a_0_0"/>
          <p:cNvSpPr txBox="1"/>
          <p:nvPr/>
        </p:nvSpPr>
        <p:spPr>
          <a:xfrm>
            <a:off x="0" y="6652260"/>
            <a:ext cx="9144000" cy="205800"/>
          </a:xfrm>
          <a:prstGeom prst="rect">
            <a:avLst/>
          </a:prstGeom>
          <a:solidFill>
            <a:srgbClr val="000000">
              <a:alpha val="4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g3b8359e962a_0_0" title="Interfaith Heart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4075" y="1520425"/>
            <a:ext cx="5015851" cy="374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b8359e962a_0_0" title="Screenshot 2026-01-09 at 12.53.45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2181" y="5703527"/>
            <a:ext cx="4653232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b8359e962a_0_0" title="Copy of NCCC Logo.jpe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5489708"/>
            <a:ext cx="4571999" cy="143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b8359e962a_0_0" title="Screenshot 2026-01-13 at 5.19.25 PM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400" y="171450"/>
            <a:ext cx="8839198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J. Stephen Conn - Creative Commons Attribution-NonCommercial License  https://www.flickr.com/photos/83372564@N00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3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Nelo Hotsuma - Creative Commons Attribution License  https://www.flickr.com/photos/63122283@N06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4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" name="Google Shape;70;p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1" name="Google Shape;7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Gerry Dincher - Creative Commons Attribution-ShareAlike License  https://www.flickr.com/photos/11629603@N04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7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">
            <a:hlinkClick r:id="rId6"/>
          </p:cNvPr>
          <p:cNvSpPr txBox="1"/>
          <p:nvPr/>
        </p:nvSpPr>
        <p:spPr>
          <a:xfrm>
            <a:off x="66040" y="0"/>
            <a:ext cx="199136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8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Government &amp; Heritage Library, State Library of NC - Creative Commons Attribution License  https://www.flickr.com/photos/14247749@N00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8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by Marc Tomik - Creative Commons Attribution-NonCommercial-ShareAlike License  https://www.flickr.com/photos/46074127@N02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9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Created with Haiku Deck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" y="6652260"/>
            <a:ext cx="200000" cy="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9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/>
          <p:nvPr>
            <p:ph type="ctrTitle"/>
          </p:nvPr>
        </p:nvSpPr>
        <p:spPr>
          <a:xfrm>
            <a:off x="203100" y="250650"/>
            <a:ext cx="8737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NC General Assembly Two Year Cycle</a:t>
            </a:r>
            <a:endParaRPr/>
          </a:p>
        </p:txBody>
      </p:sp>
      <p:sp>
        <p:nvSpPr>
          <p:cNvPr id="109" name="Google Shape;109;p10"/>
          <p:cNvSpPr txBox="1"/>
          <p:nvPr>
            <p:ph idx="1" type="subTitle"/>
          </p:nvPr>
        </p:nvSpPr>
        <p:spPr>
          <a:xfrm>
            <a:off x="101550" y="2045025"/>
            <a:ext cx="9042300" cy="4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1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Long Session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Recess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</a:t>
            </a:r>
            <a:r>
              <a:rPr lang="en-US" sz="3100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Short Session	</a:t>
            </a:r>
            <a:r>
              <a:rPr lang="en-US" sz="3100">
                <a:latin typeface="Impact"/>
                <a:ea typeface="Impact"/>
                <a:cs typeface="Impact"/>
                <a:sym typeface="Impact"/>
              </a:rPr>
              <a:t>	  </a:t>
            </a:r>
            <a:r>
              <a:rPr lang="en-US" sz="3100">
                <a:solidFill>
                  <a:srgbClr val="FFD966"/>
                </a:solidFill>
                <a:latin typeface="Impact"/>
                <a:ea typeface="Impact"/>
                <a:cs typeface="Impact"/>
                <a:sym typeface="Impact"/>
              </a:rPr>
              <a:t>Recess</a:t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>
              <a:solidFill>
                <a:srgbClr val="FFD9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January-August	    August-May	        May-July		    July-January</a:t>
            </a:r>
            <a:endParaRPr sz="2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Odd Year (2025)	    (2025-2026)	 Even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Year (2026)    (2026-2027)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Substantive Bills	     Committee	        Unfinished Bills		Committee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Budget			    Work			    Budget			    Work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0"/>
          <p:cNvSpPr/>
          <p:nvPr/>
        </p:nvSpPr>
        <p:spPr>
          <a:xfrm>
            <a:off x="351150" y="2912575"/>
            <a:ext cx="1590575" cy="289200"/>
          </a:xfrm>
          <a:prstGeom prst="flowChartDecision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0"/>
          <p:cNvSpPr/>
          <p:nvPr/>
        </p:nvSpPr>
        <p:spPr>
          <a:xfrm>
            <a:off x="2755125" y="2912575"/>
            <a:ext cx="1590575" cy="289200"/>
          </a:xfrm>
          <a:prstGeom prst="flowChartDecision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0"/>
          <p:cNvSpPr/>
          <p:nvPr/>
        </p:nvSpPr>
        <p:spPr>
          <a:xfrm>
            <a:off x="5103500" y="2912575"/>
            <a:ext cx="1590575" cy="289200"/>
          </a:xfrm>
          <a:prstGeom prst="flowChartDecision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0"/>
          <p:cNvSpPr/>
          <p:nvPr/>
        </p:nvSpPr>
        <p:spPr>
          <a:xfrm>
            <a:off x="7451875" y="2912575"/>
            <a:ext cx="1590575" cy="289200"/>
          </a:xfrm>
          <a:prstGeom prst="flowChartDecision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2014-10-10T01:09:12Z</dcterms:created>
  <dc:creator>officegen</dc:creator>
</cp:coreProperties>
</file>